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830" r:id="rId2"/>
    <p:sldId id="935" r:id="rId3"/>
    <p:sldId id="933" r:id="rId4"/>
    <p:sldId id="934" r:id="rId5"/>
    <p:sldId id="938" r:id="rId6"/>
    <p:sldId id="738" r:id="rId7"/>
    <p:sldId id="918" r:id="rId8"/>
    <p:sldId id="736" r:id="rId9"/>
    <p:sldId id="930" r:id="rId10"/>
    <p:sldId id="931" r:id="rId11"/>
    <p:sldId id="932" r:id="rId12"/>
    <p:sldId id="919" r:id="rId13"/>
    <p:sldId id="920" r:id="rId14"/>
    <p:sldId id="922" r:id="rId15"/>
    <p:sldId id="921" r:id="rId16"/>
    <p:sldId id="923" r:id="rId17"/>
    <p:sldId id="924" r:id="rId18"/>
    <p:sldId id="926" r:id="rId19"/>
    <p:sldId id="927" r:id="rId20"/>
    <p:sldId id="928" r:id="rId21"/>
    <p:sldId id="929" r:id="rId22"/>
    <p:sldId id="787" r:id="rId23"/>
    <p:sldId id="790" r:id="rId24"/>
    <p:sldId id="770" r:id="rId25"/>
    <p:sldId id="788" r:id="rId26"/>
    <p:sldId id="789" r:id="rId27"/>
    <p:sldId id="936" r:id="rId28"/>
    <p:sldId id="940" r:id="rId29"/>
    <p:sldId id="939" r:id="rId30"/>
    <p:sldId id="93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BA3A19-40C6-6DAC-4C3F-5765F0904EB4}" name="Fikile Hlongwane" initials="FH" userId="S::FHlongwane@icasa.org.za::3fdf01a6-50e1-47bf-a87c-6bb069408e46" providerId="AD"/>
  <p188:author id="{EA94F291-10FC-5F63-9F50-5864DDB3A3BC}" name="Ndivhuo Rabuli" initials="NR" userId="S::nrabuli@icasa.org.za::0d4ff5b0-9cb2-460b-8cf1-b036cde760b1" providerId="AD"/>
  <p188:author id="{B4B62B9A-63F3-E7E3-1664-B80F844FCF5B}" name="David J. Molapo" initials="DJM" userId="S::DMolapo@icasa.org.za::9c53a4ad-17e4-4eb8-af59-2ffe43191b98" providerId="AD"/>
  <p188:author id="{9077A6AA-C446-B3C3-49A1-2224E4111617}" name="Norman Gidi" initials="NG" userId="S::Ngidi@icasa.org.za::80520481-9d7b-48dc-8d81-790d849da4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ngton Ngwepe" initials="WN" lastIdx="3" clrIdx="0">
    <p:extLst>
      <p:ext uri="{19B8F6BF-5375-455C-9EA6-DF929625EA0E}">
        <p15:presenceInfo xmlns:p15="http://schemas.microsoft.com/office/powerpoint/2012/main" userId="S-1-5-21-188486461-827351273-3233655898-8183" providerId="AD"/>
      </p:ext>
    </p:extLst>
  </p:cmAuthor>
  <p:cmAuthor id="2" name="Philemon Molefe" initials="PM" lastIdx="1" clrIdx="1">
    <p:extLst>
      <p:ext uri="{19B8F6BF-5375-455C-9EA6-DF929625EA0E}">
        <p15:presenceInfo xmlns:p15="http://schemas.microsoft.com/office/powerpoint/2012/main" userId="S::PMolefe@icasa.org.za::9632119c-691c-4803-b447-a89230717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080"/>
    <a:srgbClr val="FDB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922" autoAdjust="0"/>
  </p:normalViewPr>
  <p:slideViewPr>
    <p:cSldViewPr snapToGrid="0">
      <p:cViewPr varScale="1">
        <p:scale>
          <a:sx n="53" d="100"/>
          <a:sy n="53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[EC Region - Broadcast List (1).xlsx]Sheet3!PivotTable2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Eastern</a:t>
            </a:r>
            <a:r>
              <a:rPr lang="en-US" sz="2000" b="1" baseline="0">
                <a:solidFill>
                  <a:sysClr val="windowText" lastClr="000000"/>
                </a:solidFill>
              </a:rPr>
              <a:t> Cape - Active Community Radio Broadcasters</a:t>
            </a:r>
            <a:endParaRPr lang="en-US" sz="20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Sheet3!$A$2:$A$10</c:f>
              <c:strCache>
                <c:ptCount val="8"/>
                <c:pt idx="0">
                  <c:v>Alfred Nzo District</c:v>
                </c:pt>
                <c:pt idx="1">
                  <c:v>Nelson Mandela Metro</c:v>
                </c:pt>
                <c:pt idx="2">
                  <c:v>Joe Gqabi District</c:v>
                </c:pt>
                <c:pt idx="3">
                  <c:v>OR Tambo District </c:v>
                </c:pt>
                <c:pt idx="4">
                  <c:v>Sarah Baartman District</c:v>
                </c:pt>
                <c:pt idx="5">
                  <c:v>Buffalo City Metro</c:v>
                </c:pt>
                <c:pt idx="6">
                  <c:v>Amathole District</c:v>
                </c:pt>
                <c:pt idx="7">
                  <c:v>Chris Hani District</c:v>
                </c:pt>
              </c:strCache>
            </c:strRef>
          </c:cat>
          <c:val>
            <c:numRef>
              <c:f>Sheet3!$B$2:$B$10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A-41C1-90E7-C7AEA94F2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38111"/>
        <c:axId val="209433791"/>
      </c:barChart>
      <c:catAx>
        <c:axId val="20943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33791"/>
        <c:crosses val="autoZero"/>
        <c:auto val="1"/>
        <c:lblAlgn val="ctr"/>
        <c:lblOffset val="100"/>
        <c:noMultiLvlLbl val="0"/>
      </c:catAx>
      <c:valAx>
        <c:axId val="209433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43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ZA" sz="2000" b="1">
                <a:solidFill>
                  <a:sysClr val="windowText" lastClr="000000"/>
                </a:solidFill>
              </a:rPr>
              <a:t>Eastern Cape - No.# of Marine Licenses Issued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No.# of Marine Licenses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Sheet5!$B$2:$B$6</c:f>
              <c:numCache>
                <c:formatCode>General</c:formatCode>
                <c:ptCount val="5"/>
                <c:pt idx="0">
                  <c:v>61</c:v>
                </c:pt>
                <c:pt idx="1">
                  <c:v>104</c:v>
                </c:pt>
                <c:pt idx="2">
                  <c:v>55</c:v>
                </c:pt>
                <c:pt idx="3">
                  <c:v>49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C-4E9F-8AB7-4573A6D3D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606751"/>
        <c:axId val="261596191"/>
      </c:barChart>
      <c:catAx>
        <c:axId val="26160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596191"/>
        <c:crosses val="autoZero"/>
        <c:auto val="1"/>
        <c:lblAlgn val="ctr"/>
        <c:lblOffset val="100"/>
        <c:noMultiLvlLbl val="0"/>
      </c:catAx>
      <c:valAx>
        <c:axId val="2615961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160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329101-8F36-4023-92A5-8FB8AE5F0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270EF-537C-4101-9A38-AE834ADD7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C832-9516-4DAC-949C-0CF31840BA1A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C8E6E-121A-4858-9876-DAC952ED76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5CC04-F63E-4E4F-B7FE-AC2AC8268C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2B2AB-5A2D-49C3-8C7E-D5E13E157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90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2FF0D-89F8-4028-8546-B634ABE3B714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908B8-1B61-45DB-B514-B2A8B12CF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6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1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1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TV Broadcaster, called Trinity Broadcast Network is no longer active as their license expired.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2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1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6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8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69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4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B36B-9C01-4C9D-9DF0-3910EDA54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3AA8D-6374-42A2-AC2B-3987E99B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B74A9-2B35-46FC-BE13-AAA2936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57346-692B-44A7-A647-191876FA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800EE-6599-4BA8-AEB7-3E37B305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013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442A-6C25-4D25-AE4E-74FF6A00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D023D-CDCE-4546-B53D-E61330738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0B405-480F-4AA6-9223-26E2A979F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64C65-828C-4342-9864-636CD4C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FBF39-04B8-4444-9C1E-E320D50F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55517-CD97-452A-B41B-F107FA5B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725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5F58-C406-4986-9E37-9A162FD3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8BF24-C0CD-4247-A7E5-C5F1503C9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770A5-26BB-4F71-A9A8-42CC6651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38A2-C17B-430E-9457-0CA9E608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A3E7-93A4-49FF-9EBC-1269B62A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348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6D9CE-B3C5-4A57-AB43-56EB2C43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632AD-BA5F-48EE-AFD0-52C284149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81B99-22C5-43F4-9DEF-FE07A6E2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7171A-01A6-4763-8772-179C608E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043E-1C43-4ED1-918B-DE197D19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285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45B8-92F2-F932-75D0-E3A12DF6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1508-74C1-97BA-11FB-F5B2011FF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1928B-B108-53A1-DE41-80D4D8B71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00904-5980-A57C-6838-87158D5C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B06A-F00C-4383-BA76-1F0FE0E321AB}" type="datetimeFigureOut">
              <a:rPr lang="en-ZA" smtClean="0"/>
              <a:t>2024/11/21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EB732-EC56-D1C3-3323-7E22CE09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837C5-FF9F-BE2A-17B6-821AC3AF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7194-F403-4B17-8771-406C2357AD44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4D5D3B9-B894-73C9-04FE-62FDED4FE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251981" y="365125"/>
            <a:ext cx="27967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DDCF3C-20E6-EBC0-666A-716F65985BBF}"/>
              </a:ext>
            </a:extLst>
          </p:cNvPr>
          <p:cNvCxnSpPr>
            <a:cxnSpLocks/>
          </p:cNvCxnSpPr>
          <p:nvPr userDrawn="1"/>
        </p:nvCxnSpPr>
        <p:spPr>
          <a:xfrm>
            <a:off x="524420" y="1522251"/>
            <a:ext cx="10829380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01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4014F6-2BCC-44D7-B0AC-6D7D7805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4" t="1067" r="40252"/>
          <a:stretch/>
        </p:blipFill>
        <p:spPr>
          <a:xfrm>
            <a:off x="0" y="0"/>
            <a:ext cx="44656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DA2824-6302-4010-8891-756078294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675" y="2698481"/>
            <a:ext cx="7373562" cy="1595320"/>
          </a:xfrm>
        </p:spPr>
        <p:txBody>
          <a:bodyPr/>
          <a:lstStyle>
            <a:lvl1pPr algn="r">
              <a:defRPr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ICASA Annual Report 2019/2020</a:t>
            </a:r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74BE9B8-2BDF-48BD-909F-FC7BB34D3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34CBC2-0938-4F41-8053-8134556E67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437" y="347753"/>
            <a:ext cx="3662800" cy="13264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2B5B3C-6511-4E69-B225-E6C380242534}"/>
              </a:ext>
            </a:extLst>
          </p:cNvPr>
          <p:cNvCxnSpPr>
            <a:cxnSpLocks/>
          </p:cNvCxnSpPr>
          <p:nvPr userDrawn="1"/>
        </p:nvCxnSpPr>
        <p:spPr>
          <a:xfrm>
            <a:off x="4465674" y="2128270"/>
            <a:ext cx="7373562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59D80D-57F3-441C-B28D-D6C900B53FEC}"/>
              </a:ext>
            </a:extLst>
          </p:cNvPr>
          <p:cNvCxnSpPr>
            <a:cxnSpLocks/>
          </p:cNvCxnSpPr>
          <p:nvPr userDrawn="1"/>
        </p:nvCxnSpPr>
        <p:spPr>
          <a:xfrm>
            <a:off x="4465674" y="5443869"/>
            <a:ext cx="7373562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6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4014F6-2BCC-44D7-B0AC-6D7D7805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8" r="15896"/>
          <a:stretch/>
        </p:blipFill>
        <p:spPr>
          <a:xfrm>
            <a:off x="-1" y="0"/>
            <a:ext cx="4626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DA2824-6302-4010-8891-756078294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675" y="2698481"/>
            <a:ext cx="7373562" cy="1595320"/>
          </a:xfrm>
        </p:spPr>
        <p:txBody>
          <a:bodyPr/>
          <a:lstStyle>
            <a:lvl1pPr algn="r">
              <a:defRPr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ICASA Annual Report 2019/2020</a:t>
            </a:r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74BE9B8-2BDF-48BD-909F-FC7BB34D3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34CBC2-0938-4F41-8053-8134556E67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437" y="347753"/>
            <a:ext cx="3662800" cy="13264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2B5B3C-6511-4E69-B225-E6C380242534}"/>
              </a:ext>
            </a:extLst>
          </p:cNvPr>
          <p:cNvCxnSpPr>
            <a:cxnSpLocks/>
          </p:cNvCxnSpPr>
          <p:nvPr userDrawn="1"/>
        </p:nvCxnSpPr>
        <p:spPr>
          <a:xfrm>
            <a:off x="4465674" y="2128270"/>
            <a:ext cx="7373562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59D80D-57F3-441C-B28D-D6C900B53FEC}"/>
              </a:ext>
            </a:extLst>
          </p:cNvPr>
          <p:cNvCxnSpPr>
            <a:cxnSpLocks/>
          </p:cNvCxnSpPr>
          <p:nvPr userDrawn="1"/>
        </p:nvCxnSpPr>
        <p:spPr>
          <a:xfrm>
            <a:off x="4465674" y="5443869"/>
            <a:ext cx="7373562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83AC12E-FAF9-448C-B223-E9AFD2FA4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40EAA3-0607-4193-8BB2-8F098F31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10297752" cy="5031761"/>
          </a:xfrm>
        </p:spPr>
        <p:txBody>
          <a:bodyPr/>
          <a:lstStyle>
            <a:lvl1pPr algn="l">
              <a:defRPr sz="240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l">
              <a:defRPr sz="1800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algn="l">
              <a:defRPr sz="16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algn="l">
              <a:defRPr sz="14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algn="l"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C0F4CE-B6BB-4033-B64F-68F0FB5A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0515600" cy="581172"/>
          </a:xfrm>
        </p:spPr>
        <p:txBody>
          <a:bodyPr/>
          <a:lstStyle>
            <a:lvl1pPr>
              <a:defRPr sz="3200"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99E9AE-F56A-4945-A3CC-02FEFB05C594}"/>
              </a:ext>
            </a:extLst>
          </p:cNvPr>
          <p:cNvCxnSpPr/>
          <p:nvPr userDrawn="1"/>
        </p:nvCxnSpPr>
        <p:spPr>
          <a:xfrm>
            <a:off x="451764" y="1052623"/>
            <a:ext cx="10829380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E5D94-8235-4418-B1DB-DBBD9BB37943}"/>
              </a:ext>
            </a:extLst>
          </p:cNvPr>
          <p:cNvCxnSpPr>
            <a:cxnSpLocks/>
          </p:cNvCxnSpPr>
          <p:nvPr userDrawn="1"/>
        </p:nvCxnSpPr>
        <p:spPr>
          <a:xfrm>
            <a:off x="451764" y="6435259"/>
            <a:ext cx="9957509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AAE22C9-9949-49AA-A765-7F9D946E43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364" y="5467532"/>
            <a:ext cx="1027569" cy="9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2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19B27C1-41F8-4E67-93EB-94BA7E385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D86C8E0-E1F0-4114-BBD5-22E06796A3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364" y="5467532"/>
            <a:ext cx="1027569" cy="9677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6FF012-1C3E-4DB6-A66A-E1FA6EF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9957509" cy="5212514"/>
          </a:xfrm>
        </p:spPr>
        <p:txBody>
          <a:bodyPr/>
          <a:lstStyle>
            <a:lvl1pPr algn="l">
              <a:defRPr sz="240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l">
              <a:defRPr sz="1800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algn="l">
              <a:defRPr sz="16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algn="l">
              <a:defRPr sz="14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algn="l"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22E9C-90F8-4604-A9A7-B6E1C4F5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0515600" cy="581172"/>
          </a:xfrm>
        </p:spPr>
        <p:txBody>
          <a:bodyPr/>
          <a:lstStyle>
            <a:lvl1pPr>
              <a:defRPr sz="3200" b="1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F2DAEE-1031-4781-886E-9E4FC21EFF67}"/>
              </a:ext>
            </a:extLst>
          </p:cNvPr>
          <p:cNvCxnSpPr/>
          <p:nvPr userDrawn="1"/>
        </p:nvCxnSpPr>
        <p:spPr>
          <a:xfrm>
            <a:off x="451764" y="1052623"/>
            <a:ext cx="10829380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7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1613-2AC5-482A-A6C4-EA2837DD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44BA8-2843-4812-BF3D-4A67E2DDD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C080B-8162-42F2-B493-B45E343AA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3634B-5E58-4A78-89D7-16FEB8E69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1CEE4-0818-436F-8E66-73DBA604F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F2246-FD84-4B2B-9D63-E773753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991521-6CAC-4611-8699-C1B17C49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CD08E-2AB2-4721-8BFA-0B148994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2622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972F-05EE-4122-905E-5BE320EB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F8A18-1717-4765-BCCA-C2CA7EC8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98AE8-088A-4C8B-86DC-D39CA29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91545-9FF9-4EB1-823A-C7787F99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214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36F1B-BC86-43FB-A471-A17DDD71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4DFD9-888E-4757-8003-8F05217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261ED-5BCC-496A-A54D-106A498A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928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7A24-38BC-4563-BB31-DD2C3A96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27DF-D5D9-4070-A580-B1A83B6C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03135-70B2-403C-99B5-A4D18158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47283-BDE5-4297-B941-2922704B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CC158-6FF5-4636-8B25-E58913F1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FA64C-EE39-4F03-B46E-E9F82853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901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E6929-11F8-4701-9F34-958318B1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2394C-CFB1-4B7F-BADE-A907F1E4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4927-916F-43B2-B53F-14ED5407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BBC26-EE92-4D56-91AA-73C599B5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F76F-F348-44FC-AC96-D43E5F5C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2AF0-6E0E-40C9-82B5-35EB68119C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27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C965-0A6C-7D61-E8DF-ECC93517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007" y="1842654"/>
            <a:ext cx="7571299" cy="414250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SHAPING THE FUTURE OF A DIGITALLY CONNECTED COMMUNITIES THROUGH SMART REGULATIONS</a:t>
            </a:r>
            <a:br>
              <a:rPr lang="en-GB" sz="1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Mothibi Glenview Ramusi, ITCP(SA)</a:t>
            </a:r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/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Chairperson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ICASA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21 November 2024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19495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BDE730-26E4-B0EE-1FD5-336292D0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3" y="290698"/>
            <a:ext cx="10629893" cy="581172"/>
          </a:xfrm>
        </p:spPr>
        <p:txBody>
          <a:bodyPr/>
          <a:lstStyle/>
          <a:p>
            <a:r>
              <a:rPr lang="en-US" dirty="0"/>
              <a:t>Eastern Cape – Maritime Licenses 2020-2024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D933CA-E895-42AA-DACB-740F82FA5F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2438" y="1222375"/>
          <a:ext cx="1029652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539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80C7B8-C066-4A5D-93DC-C3F2C02E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Coverage per province </a:t>
            </a:r>
            <a:r>
              <a:rPr lang="en-ZA" sz="2900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FBD908-6D7C-C9A2-249D-E48E0749F918}"/>
              </a:ext>
            </a:extLst>
          </p:cNvPr>
          <p:cNvGraphicFramePr>
            <a:graphicFrameLocks noGrp="1"/>
          </p:cNvGraphicFramePr>
          <p:nvPr/>
        </p:nvGraphicFramePr>
        <p:xfrm>
          <a:off x="451763" y="1201272"/>
          <a:ext cx="10807904" cy="4338916"/>
        </p:xfrm>
        <a:graphic>
          <a:graphicData uri="http://schemas.openxmlformats.org/drawingml/2006/table">
            <a:tbl>
              <a:tblPr/>
              <a:tblGrid>
                <a:gridCol w="3501152">
                  <a:extLst>
                    <a:ext uri="{9D8B030D-6E8A-4147-A177-3AD203B41FA5}">
                      <a16:colId xmlns:a16="http://schemas.microsoft.com/office/drawing/2014/main" val="3108601626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3950115813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3888610316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2313329249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1356793086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2472304065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3175225681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225051297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2794649408"/>
                    </a:ext>
                  </a:extLst>
                </a:gridCol>
              </a:tblGrid>
              <a:tr h="34573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77097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96327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coverage per Province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324305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35663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16615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32307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66570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548412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1735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West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56173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999003"/>
                  </a:ext>
                </a:extLst>
              </a:tr>
              <a:tr h="3803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 dirty="0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0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Mainstream schools</a:t>
            </a: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USAO’s </a:t>
            </a:r>
            <a:endParaRPr lang="en-Z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D094B3-F932-03B6-A1E4-EC3864FBD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12337"/>
              </p:ext>
            </p:extLst>
          </p:nvPr>
        </p:nvGraphicFramePr>
        <p:xfrm>
          <a:off x="1181100" y="1767415"/>
          <a:ext cx="9786264" cy="301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132">
                  <a:extLst>
                    <a:ext uri="{9D8B030D-6E8A-4147-A177-3AD203B41FA5}">
                      <a16:colId xmlns:a16="http://schemas.microsoft.com/office/drawing/2014/main" val="2697443283"/>
                    </a:ext>
                  </a:extLst>
                </a:gridCol>
                <a:gridCol w="4893132">
                  <a:extLst>
                    <a:ext uri="{9D8B030D-6E8A-4147-A177-3AD203B41FA5}">
                      <a16:colId xmlns:a16="http://schemas.microsoft.com/office/drawing/2014/main" val="2187712470"/>
                    </a:ext>
                  </a:extLst>
                </a:gridCol>
              </a:tblGrid>
              <a:tr h="602827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Eastern Cape USAO  :  Mainstream  Schools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90490"/>
                  </a:ext>
                </a:extLst>
              </a:tr>
              <a:tr h="60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Vodacom 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368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70398"/>
                  </a:ext>
                </a:extLst>
              </a:tr>
              <a:tr h="60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MTN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214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78114"/>
                  </a:ext>
                </a:extLst>
              </a:tr>
              <a:tr h="60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Cell C 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214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595705"/>
                  </a:ext>
                </a:extLst>
              </a:tr>
              <a:tr h="60282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Liquid Telecom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6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9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Schools for Learners with Special Educational Needs (SLSEN)</a:t>
            </a: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USAO’s </a:t>
            </a:r>
            <a:endParaRPr lang="en-Z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D094B3-F932-03B6-A1E4-EC3864FBD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20767"/>
              </p:ext>
            </p:extLst>
          </p:nvPr>
        </p:nvGraphicFramePr>
        <p:xfrm>
          <a:off x="1264564" y="2079156"/>
          <a:ext cx="9321800" cy="331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2697443283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2187712470"/>
                    </a:ext>
                  </a:extLst>
                </a:gridCol>
              </a:tblGrid>
              <a:tr h="663787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Eastern Cape USAO  :  SLSEN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90490"/>
                  </a:ext>
                </a:extLst>
              </a:tr>
              <a:tr h="66378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Vodacom 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70398"/>
                  </a:ext>
                </a:extLst>
              </a:tr>
              <a:tr h="66378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MTN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78114"/>
                  </a:ext>
                </a:extLst>
              </a:tr>
              <a:tr h="66378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Cell C 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Roll –out still to be done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595705"/>
                  </a:ext>
                </a:extLst>
              </a:tr>
              <a:tr h="663787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Liquid Telecom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6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7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IMT Spectrum Auction USAO’s: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USAO’s </a:t>
            </a:r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46710D-D18C-96D3-2ED4-21606A51B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03175"/>
              </p:ext>
            </p:extLst>
          </p:nvPr>
        </p:nvGraphicFramePr>
        <p:xfrm>
          <a:off x="1442484" y="1943100"/>
          <a:ext cx="9130266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547">
                  <a:extLst>
                    <a:ext uri="{9D8B030D-6E8A-4147-A177-3AD203B41FA5}">
                      <a16:colId xmlns:a16="http://schemas.microsoft.com/office/drawing/2014/main" val="1377510761"/>
                    </a:ext>
                  </a:extLst>
                </a:gridCol>
                <a:gridCol w="1714332">
                  <a:extLst>
                    <a:ext uri="{9D8B030D-6E8A-4147-A177-3AD203B41FA5}">
                      <a16:colId xmlns:a16="http://schemas.microsoft.com/office/drawing/2014/main" val="418281247"/>
                    </a:ext>
                  </a:extLst>
                </a:gridCol>
                <a:gridCol w="1656547">
                  <a:extLst>
                    <a:ext uri="{9D8B030D-6E8A-4147-A177-3AD203B41FA5}">
                      <a16:colId xmlns:a16="http://schemas.microsoft.com/office/drawing/2014/main" val="3667632748"/>
                    </a:ext>
                  </a:extLst>
                </a:gridCol>
                <a:gridCol w="1714332">
                  <a:extLst>
                    <a:ext uri="{9D8B030D-6E8A-4147-A177-3AD203B41FA5}">
                      <a16:colId xmlns:a16="http://schemas.microsoft.com/office/drawing/2014/main" val="1841338211"/>
                    </a:ext>
                  </a:extLst>
                </a:gridCol>
                <a:gridCol w="2388508">
                  <a:extLst>
                    <a:ext uri="{9D8B030D-6E8A-4147-A177-3AD203B41FA5}">
                      <a16:colId xmlns:a16="http://schemas.microsoft.com/office/drawing/2014/main" val="32163633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Health Facilities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Schools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Libraries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Traditional Authorities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434746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Liquid Telecoms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685906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MTN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242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950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944858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RAIN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109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394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907749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Telkom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438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358145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Vodacom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311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1059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  <a:endParaRPr lang="en-ZA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77</a:t>
                      </a:r>
                      <a:endParaRPr lang="en-ZA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713619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F0430FB-2264-D3FE-4BA2-4D6CF894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45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835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Other USAO’s : Telkom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reduce public payphones from the general public and limit it to correctional services;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Basic Telephone Services, to be replaced by </a:t>
            </a:r>
            <a:r>
              <a:rPr lang="en-US" dirty="0" err="1"/>
              <a:t>Thusong</a:t>
            </a:r>
            <a:r>
              <a:rPr lang="en-US" dirty="0"/>
              <a:t> Service </a:t>
            </a:r>
            <a:r>
              <a:rPr lang="en-US" dirty="0" err="1"/>
              <a:t>Centres</a:t>
            </a:r>
            <a:r>
              <a:rPr lang="en-US" dirty="0"/>
              <a:t>; and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Directory Services, to be replaced by </a:t>
            </a:r>
            <a:r>
              <a:rPr lang="en-US" dirty="0" err="1"/>
              <a:t>Thusong</a:t>
            </a:r>
            <a:r>
              <a:rPr lang="en-US" dirty="0"/>
              <a:t> Service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USAO’s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848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047751"/>
            <a:ext cx="10297752" cy="551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USAO’s : Sentech and RAIN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Sentech 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Must connect 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Community Education and Training (CET) </a:t>
            </a:r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llege </a:t>
            </a:r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ites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Community Learning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(CLC) are already connected,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licensee is currently connecting 3 Community Learning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 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Must Connect :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7 CET College </a:t>
            </a:r>
            <a:r>
              <a:rPr lang="en-US" sz="1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ites, 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 Community Learning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already connected;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licensee is currently connecting 4 CLCs.</a:t>
            </a:r>
            <a:endParaRPr lang="en-Z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USAO’s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094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047751"/>
            <a:ext cx="10297752" cy="551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USAO’s : Broadband </a:t>
            </a:r>
            <a:r>
              <a:rPr lang="en-US" b="1" dirty="0" err="1"/>
              <a:t>Infraco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Broadband </a:t>
            </a:r>
            <a:r>
              <a:rPr lang="en-US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Infraco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(countrywide including EC):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an obligation to  deploy 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 Point of Presence (</a:t>
            </a:r>
            <a:r>
              <a:rPr lang="en-US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PoPs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deployed 29 </a:t>
            </a:r>
            <a:r>
              <a:rPr lang="en-US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PoPs</a:t>
            </a:r>
            <a:endParaRPr lang="en-U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latin typeface="Arial" panose="020B0604020202020204" pitchFamily="34" charset="0"/>
                <a:cs typeface="Times New Roman" panose="02020603050405020304" pitchFamily="18" charset="0"/>
              </a:rPr>
              <a:t>Still to deploy 8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USAO’s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944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047751"/>
            <a:ext cx="10297752" cy="5519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Postal Outlets: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South African Post Office (SAPO):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Has = 126</a:t>
            </a:r>
          </a:p>
          <a:p>
            <a:endParaRPr lang="en-US" dirty="0"/>
          </a:p>
          <a:p>
            <a:r>
              <a:rPr lang="en-US" dirty="0"/>
              <a:t>Closed =19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Retained = 107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: Postal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66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047751"/>
            <a:ext cx="10297752" cy="551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Broadcasters: 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u="sng" dirty="0"/>
              <a:t>Community Broadcasters </a:t>
            </a:r>
            <a:r>
              <a:rPr lang="en-US" dirty="0"/>
              <a:t>:</a:t>
            </a:r>
          </a:p>
          <a:p>
            <a:r>
              <a:rPr lang="en-US" dirty="0"/>
              <a:t>1 Community TV  - Faith TV</a:t>
            </a:r>
          </a:p>
          <a:p>
            <a:endParaRPr lang="en-US" dirty="0"/>
          </a:p>
          <a:p>
            <a:r>
              <a:rPr lang="en-US" dirty="0"/>
              <a:t>25 Community Sound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Private Broadcasters 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 Private Radio (</a:t>
            </a:r>
            <a:r>
              <a:rPr lang="en-US" dirty="0" err="1"/>
              <a:t>Algoa</a:t>
            </a:r>
            <a:r>
              <a:rPr lang="en-US" dirty="0"/>
              <a:t> FM &amp; Rhythm FM)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: Broadcasters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268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3D95F-7CBD-FAAE-FA56-4ADEEC1D3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7683EA-FA94-DFDA-EBDA-B949F4812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Eradicate poverty, reduce inequality and drive inclusive economic growth by 2023 | NDP 2030</a:t>
            </a:r>
          </a:p>
          <a:p>
            <a:endParaRPr lang="en-US" dirty="0"/>
          </a:p>
          <a:p>
            <a:r>
              <a:rPr lang="en-US" dirty="0"/>
              <a:t>Common theme throughout the government economic strategy since 1994 has been the emphasis on infrastructure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Digital economy is a major contributor to the overall national economy | adoption of 5G  is estimated to contribute 0.37% of GDP in 2023 [GSMA 2023 Mobile Economy Africa]</a:t>
            </a:r>
          </a:p>
          <a:p>
            <a:endParaRPr lang="en-US" dirty="0"/>
          </a:p>
          <a:p>
            <a:r>
              <a:rPr lang="en-US" dirty="0"/>
              <a:t>Digital economy has created more entrepreneurial | on-line retail startups | in 2021, 56.7% in wholesale and retail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2A9EB1-B579-5326-C196-BAED6DE8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1234268" cy="932046"/>
          </a:xfrm>
        </p:spPr>
        <p:txBody>
          <a:bodyPr>
            <a:normAutofit/>
          </a:bodyPr>
          <a:lstStyle/>
          <a:p>
            <a:r>
              <a:rPr lang="en-US" dirty="0"/>
              <a:t>FACT SHEET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9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CDD25-B10C-4F88-4CCD-4A4ED3F2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047751"/>
            <a:ext cx="10297752" cy="5519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597A8-CB3F-30D9-F12D-63C1E6A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: Maritime </a:t>
            </a:r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88031C-4387-C59E-9159-5B92E068D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08908"/>
              </p:ext>
            </p:extLst>
          </p:nvPr>
        </p:nvGraphicFramePr>
        <p:xfrm>
          <a:off x="451764" y="1243584"/>
          <a:ext cx="10515600" cy="427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15359582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4062581"/>
                    </a:ext>
                  </a:extLst>
                </a:gridCol>
              </a:tblGrid>
              <a:tr h="855878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Maritime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24530"/>
                  </a:ext>
                </a:extLst>
              </a:tr>
              <a:tr h="855878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Maritime Coastal Station ( non- commercial)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98055"/>
                  </a:ext>
                </a:extLst>
              </a:tr>
              <a:tr h="855878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Maritime Fixed Stations ( Beacon, Radar)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677356"/>
                  </a:ext>
                </a:extLst>
              </a:tr>
              <a:tr h="855878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Maritime : Ship Station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1 357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306528"/>
                  </a:ext>
                </a:extLst>
              </a:tr>
              <a:tr h="855878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: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1 366</a:t>
                      </a:r>
                      <a:endParaRPr lang="en-ZA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9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FF3AAE-0916-F688-A82A-A4CD26F9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ZA" dirty="0"/>
              <a:t>IECS/IECNS Licences with BEE in EC: = 289</a:t>
            </a:r>
          </a:p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44864-7E6D-95CD-F955-D6737156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: IECS / IECS BEE Numbers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2679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32528C-B224-5335-972C-0B85FF54D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3" y="1104182"/>
            <a:ext cx="10515599" cy="5150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629080"/>
                </a:solidFill>
              </a:rPr>
              <a:t>Proportionality: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rgbClr val="629080"/>
                </a:solidFill>
              </a:rPr>
              <a:t>The PSIs were allocated based on proportionality to the amount of the IMT Spectrum assigned to each licensee.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rgbClr val="629080"/>
                </a:solidFill>
              </a:rPr>
              <a:t>296 MHz of the IMT Spectrum was assigned post the auction process.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rgbClr val="629080"/>
                </a:solidFill>
              </a:rPr>
              <a:t>Telkom was allocated 14.19% of the total PSIs considering that they were issued 42 MHz of the IMT Spectrum after the auction.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C1E76F-084F-DDB9-89E5-359DB147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METHODOLOGY APPLIED IN THE ALLOCATION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27B43-3BB6-5E36-9741-9484C0F0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72" y="3677918"/>
            <a:ext cx="10119890" cy="25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5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3CDDB-A59D-209B-C5DD-4757AF220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E7621-8698-D019-A1A3-9007D688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2G COVERAGE MAP</a:t>
            </a:r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EF7E43-C62B-021C-DA82-13B92EFD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4" y="1048280"/>
            <a:ext cx="10027259" cy="53723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3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72175-82D8-480B-891D-3CFE9CED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3G COVERAGE MAP</a:t>
            </a:r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FBD22-570E-A330-D59D-2F66118D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52" y="1047608"/>
            <a:ext cx="9963512" cy="53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EE343-6EFE-D324-807D-28537502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77EFCE-EF01-8FCA-8AD9-DC3DCABB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4G COVERAGE MAP</a:t>
            </a:r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AF7E29-47E2-774B-90E7-9B344810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5" y="1068110"/>
            <a:ext cx="10515600" cy="5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21BD1-BDF1-90CE-61F9-DE1B5A27C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F17CC1-81B5-00D9-8A82-F82057E2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5G COVERAGE MAP</a:t>
            </a:r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BA1477-16EC-9B1B-DBBE-3F5E71F1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5" y="1050652"/>
            <a:ext cx="10515600" cy="53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4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2A177E-F0E2-A654-A7B1-EAC982D1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811052"/>
            <a:ext cx="10297752" cy="5756250"/>
          </a:xfrm>
        </p:spPr>
        <p:txBody>
          <a:bodyPr>
            <a:normAutofit fontScale="62500" lnSpcReduction="20000"/>
          </a:bodyPr>
          <a:lstStyle/>
          <a:p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2900" dirty="0"/>
              <a:t>Established an ICT and media Forum : ICASA, Film and Publication Board, za Domain Authority, Information Regulator | tackle some ills in the social media</a:t>
            </a:r>
          </a:p>
          <a:p>
            <a:endParaRPr lang="en-US" sz="2900" dirty="0"/>
          </a:p>
          <a:p>
            <a:r>
              <a:rPr lang="en-US" sz="2900" dirty="0"/>
              <a:t>Inquiry on satellite licensing framework</a:t>
            </a:r>
          </a:p>
          <a:p>
            <a:endParaRPr lang="en-US" sz="2900" dirty="0"/>
          </a:p>
          <a:p>
            <a:r>
              <a:rPr lang="en-US" sz="2900" dirty="0"/>
              <a:t>Signal Distribution  </a:t>
            </a:r>
          </a:p>
          <a:p>
            <a:endParaRPr lang="en-US" sz="2900" dirty="0"/>
          </a:p>
          <a:p>
            <a:r>
              <a:rPr lang="en-US" sz="2900" dirty="0"/>
              <a:t>Subscription TV </a:t>
            </a:r>
          </a:p>
          <a:p>
            <a:endParaRPr lang="en-US" sz="2900" dirty="0"/>
          </a:p>
          <a:p>
            <a:r>
              <a:rPr lang="en-US" sz="2900" dirty="0"/>
              <a:t>Ownership and Control </a:t>
            </a:r>
          </a:p>
          <a:p>
            <a:endParaRPr lang="en-US" sz="2900" dirty="0"/>
          </a:p>
          <a:p>
            <a:r>
              <a:rPr lang="en-US" sz="2900" dirty="0"/>
              <a:t>End User and subscriber service charter </a:t>
            </a:r>
          </a:p>
          <a:p>
            <a:endParaRPr lang="en-US" sz="2900" dirty="0"/>
          </a:p>
          <a:p>
            <a:r>
              <a:rPr lang="en-US" sz="2900" dirty="0"/>
              <a:t>Reopening of the licensing process for Community Sound Broadcast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900" dirty="0"/>
              <a:t>Digital Migration  | Load shedding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620DF-AABA-824A-E9FD-45407444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AND BALANCES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857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32B5B-635E-DBF7-2111-38FADC34F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E2175-715B-B809-E295-85C1B082F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811052"/>
            <a:ext cx="10886796" cy="5564014"/>
          </a:xfrm>
        </p:spPr>
        <p:txBody>
          <a:bodyPr>
            <a:normAutofit fontScale="25000" lnSpcReduction="20000"/>
          </a:bodyPr>
          <a:lstStyle/>
          <a:p>
            <a:endParaRPr lang="en-US" sz="5000" dirty="0"/>
          </a:p>
          <a:p>
            <a:r>
              <a:rPr lang="en-US" sz="8000" dirty="0"/>
              <a:t>Review : Policy and Regulatory and other related legislative frameworks</a:t>
            </a:r>
          </a:p>
          <a:p>
            <a:endParaRPr lang="en-US" sz="8000" dirty="0"/>
          </a:p>
          <a:p>
            <a:r>
              <a:rPr lang="en-US" sz="8000" dirty="0"/>
              <a:t>Data Mining | clearly articulating the current problem statement </a:t>
            </a:r>
          </a:p>
          <a:p>
            <a:endParaRPr lang="en-US" sz="8000" dirty="0"/>
          </a:p>
          <a:p>
            <a:r>
              <a:rPr lang="en-US" sz="8000" dirty="0"/>
              <a:t>Infrastructure modelling | closing of identified network gaps</a:t>
            </a:r>
          </a:p>
          <a:p>
            <a:endParaRPr lang="en-US" sz="8000" dirty="0"/>
          </a:p>
          <a:p>
            <a:r>
              <a:rPr lang="en-US" sz="8000" dirty="0"/>
              <a:t>Advancing the program of reducing cost to communicate  </a:t>
            </a:r>
          </a:p>
          <a:p>
            <a:endParaRPr lang="en-US" sz="8000" dirty="0"/>
          </a:p>
          <a:p>
            <a:r>
              <a:rPr lang="en-US" sz="8000" dirty="0"/>
              <a:t>Availing spectrum for new emerging technologies and support of new industries</a:t>
            </a:r>
          </a:p>
          <a:p>
            <a:endParaRPr lang="en-US" sz="8000" dirty="0"/>
          </a:p>
          <a:p>
            <a:r>
              <a:rPr lang="en-US" sz="8000" dirty="0"/>
              <a:t>Attend to RICA matters, quality of service and international termination calls</a:t>
            </a:r>
          </a:p>
          <a:p>
            <a:endParaRPr lang="en-US" sz="8000" dirty="0"/>
          </a:p>
          <a:p>
            <a:r>
              <a:rPr lang="en-US" sz="8000" dirty="0"/>
              <a:t>Adherence to standards and Compliance </a:t>
            </a:r>
          </a:p>
          <a:p>
            <a:endParaRPr lang="en-US" sz="8000" dirty="0"/>
          </a:p>
          <a:p>
            <a:r>
              <a:rPr lang="en-US" sz="8000" dirty="0"/>
              <a:t>Clarion call to participate on ICASA public processes</a:t>
            </a:r>
          </a:p>
          <a:p>
            <a:endParaRPr lang="en-US" sz="8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1BAFC1-20AF-EB67-2460-24A53ABF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502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68A987-1FA7-857B-776A-6A5B2D44B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10297752" cy="51963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Passive infrastructure | Towers, Fiber build, ….</a:t>
            </a:r>
          </a:p>
          <a:p>
            <a:endParaRPr lang="en-US" dirty="0"/>
          </a:p>
          <a:p>
            <a:r>
              <a:rPr lang="en-US" dirty="0"/>
              <a:t>Telecoms network operators | Mobile, Satellite,….</a:t>
            </a:r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Digital infrastructure providers | Data Centre, System integrators, Cloud providers,…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r>
              <a:rPr lang="en-US" dirty="0"/>
              <a:t>Digital Companies | Fintech, Software</a:t>
            </a:r>
          </a:p>
          <a:p>
            <a:endParaRPr lang="en-US" dirty="0"/>
          </a:p>
          <a:p>
            <a:r>
              <a:rPr lang="en-US" dirty="0"/>
              <a:t>Government | R&amp;D, e-Government </a:t>
            </a:r>
          </a:p>
          <a:p>
            <a:endParaRPr lang="en-US" dirty="0"/>
          </a:p>
          <a:p>
            <a:r>
              <a:rPr lang="en-US" dirty="0"/>
              <a:t>Communications Providers | Voice, data, media </a:t>
            </a:r>
          </a:p>
          <a:p>
            <a:endParaRPr lang="en-US" dirty="0"/>
          </a:p>
          <a:p>
            <a:r>
              <a:rPr lang="en-US" dirty="0"/>
              <a:t>Support, Supply and Maintenance | customer interaction, supplier management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C1611B-2A11-D06C-450F-03D31D03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ECONOMY MENU : KE NAKO!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9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619708-7EC4-FF97-0BAE-A85A4A28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 Development | equality, zero trust architecture</a:t>
            </a:r>
          </a:p>
          <a:p>
            <a:endParaRPr lang="en-US" dirty="0"/>
          </a:p>
          <a:p>
            <a:r>
              <a:rPr lang="en-US" dirty="0"/>
              <a:t>Affordable Access | inclusive </a:t>
            </a:r>
          </a:p>
          <a:p>
            <a:endParaRPr lang="en-US" dirty="0"/>
          </a:p>
          <a:p>
            <a:r>
              <a:rPr lang="en-US" dirty="0"/>
              <a:t>Policy and Regulation | agility</a:t>
            </a:r>
          </a:p>
          <a:p>
            <a:endParaRPr lang="en-US" dirty="0"/>
          </a:p>
          <a:p>
            <a:r>
              <a:rPr lang="en-US" dirty="0"/>
              <a:t>Digital Literacy | partnership with academia</a:t>
            </a:r>
          </a:p>
          <a:p>
            <a:endParaRPr lang="en-US" dirty="0"/>
          </a:p>
          <a:p>
            <a:r>
              <a:rPr lang="en-US" dirty="0"/>
              <a:t>Collaboration and Partnership | The world, Social partners </a:t>
            </a:r>
          </a:p>
          <a:p>
            <a:endParaRPr lang="en-US" dirty="0"/>
          </a:p>
          <a:p>
            <a:r>
              <a:rPr lang="en-US" dirty="0"/>
              <a:t>Energy Access | alternatives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ADF43-EDE9-8B4D-6335-37C1E96A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THE UNCONNECTED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886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21CF65-2F7D-46B6-0534-D0CEC67D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6" y="3138414"/>
            <a:ext cx="10515600" cy="581172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97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6918-5A1C-B8F9-7D74-19763270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E97D22-E7D8-50B6-3A4C-467E9CBB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Allocating and managing spectrum efficiently, especially for rural broadband initiatives.</a:t>
            </a:r>
          </a:p>
          <a:p>
            <a:endParaRPr lang="en-GB" sz="2000" dirty="0"/>
          </a:p>
          <a:p>
            <a:r>
              <a:rPr lang="en-GB" sz="2000" dirty="0"/>
              <a:t>Supporting community networks through regulatory frameworks.</a:t>
            </a:r>
          </a:p>
          <a:p>
            <a:endParaRPr lang="en-GB" sz="2000" dirty="0"/>
          </a:p>
          <a:p>
            <a:r>
              <a:rPr lang="en-GB" sz="2000" dirty="0"/>
              <a:t>Facilitating Universal Service and Access Funds (USAF) to subsidize connectivity projects.</a:t>
            </a:r>
          </a:p>
          <a:p>
            <a:endParaRPr lang="en-GB" sz="2000" dirty="0"/>
          </a:p>
          <a:p>
            <a:r>
              <a:rPr lang="en-GB" sz="2000" dirty="0"/>
              <a:t>Promoting fair competition to ensure affordable access.</a:t>
            </a:r>
          </a:p>
          <a:p>
            <a:endParaRPr lang="en-GB" sz="2000" dirty="0"/>
          </a:p>
          <a:p>
            <a:r>
              <a:rPr lang="en-GB" sz="2000" dirty="0"/>
              <a:t>Ensuring participation of youth, women and people with disability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F37A4-A431-37E4-30F5-367FAFF3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UNCONNECTED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1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1D298-7484-566D-A8C1-5AB33261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67410F-876A-F9E2-14ED-A6238E7B9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Proactive and forward-thinking approach</a:t>
            </a:r>
          </a:p>
          <a:p>
            <a:endParaRPr lang="en-US" dirty="0"/>
          </a:p>
          <a:p>
            <a:r>
              <a:rPr lang="en-US" dirty="0"/>
              <a:t>Community and Stakeholder Engagement </a:t>
            </a:r>
          </a:p>
          <a:p>
            <a:endParaRPr lang="en-US" dirty="0"/>
          </a:p>
          <a:p>
            <a:r>
              <a:rPr lang="en-US" dirty="0"/>
              <a:t>Flexibility and Adaptability</a:t>
            </a:r>
          </a:p>
          <a:p>
            <a:endParaRPr lang="en-US" dirty="0"/>
          </a:p>
          <a:p>
            <a:r>
              <a:rPr lang="en-US" dirty="0"/>
              <a:t>Encourage Competition and Innovation </a:t>
            </a:r>
          </a:p>
          <a:p>
            <a:endParaRPr lang="en-US" dirty="0"/>
          </a:p>
          <a:p>
            <a:r>
              <a:rPr lang="en-GB" dirty="0"/>
              <a:t>Balancing Control and Freedom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GB" dirty="0"/>
              <a:t>Sustainability and Inclusivity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C29D1-E9C7-2DA1-9118-65931E91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1234268" cy="932046"/>
          </a:xfrm>
        </p:spPr>
        <p:txBody>
          <a:bodyPr>
            <a:normAutofit/>
          </a:bodyPr>
          <a:lstStyle/>
          <a:p>
            <a:r>
              <a:rPr lang="en-US" dirty="0"/>
              <a:t>FRAMEWORK FOR SMART REGULATIONS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6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DDAD5-4B3B-19B3-1E8A-EC840B81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Profile  - Eastern Cape Province</a:t>
            </a:r>
          </a:p>
        </p:txBody>
      </p:sp>
      <p:pic>
        <p:nvPicPr>
          <p:cNvPr id="6" name="Picture 5" descr="Map of the municipalities in the Eastern Cape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127" y="1847272"/>
            <a:ext cx="6862618" cy="48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0B4D89-B97E-1641-F3F4-FAF96C2E8E9B}"/>
              </a:ext>
            </a:extLst>
          </p:cNvPr>
          <p:cNvSpPr txBox="1"/>
          <p:nvPr/>
        </p:nvSpPr>
        <p:spPr>
          <a:xfrm>
            <a:off x="332509" y="1846735"/>
            <a:ext cx="43780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Eastern Cape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2</a:t>
            </a:r>
            <a:r>
              <a:rPr lang="en-ZA" sz="2000" baseline="30000" dirty="0"/>
              <a:t>nd</a:t>
            </a:r>
            <a:r>
              <a:rPr lang="en-ZA" sz="2000" dirty="0"/>
              <a:t> Largest province (168,966 </a:t>
            </a:r>
            <a:r>
              <a:rPr lang="en-ZA" sz="2000" dirty="0" err="1"/>
              <a:t>sq</a:t>
            </a:r>
            <a:r>
              <a:rPr lang="en-ZA" sz="2000" dirty="0"/>
              <a:t> Km)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2 x Metropolitan Municipalities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6 x Districts Municipalities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27 Local Municipalities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Largest City – </a:t>
            </a:r>
            <a:r>
              <a:rPr lang="en-ZA" sz="2000" dirty="0" err="1"/>
              <a:t>Gqeberha</a:t>
            </a:r>
            <a:r>
              <a:rPr lang="en-ZA" sz="2000" dirty="0"/>
              <a:t> (NMB)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Capital – </a:t>
            </a:r>
            <a:r>
              <a:rPr lang="en-ZA" sz="2000" dirty="0" err="1"/>
              <a:t>Bhisho</a:t>
            </a:r>
            <a:r>
              <a:rPr lang="en-ZA" sz="2000" dirty="0"/>
              <a:t> (BCM)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Eastern Cape Province borders the neighbouring country of Lesotho.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Provincial borders are shared with the Western Cape, Northern Cape, Free State and Kwa-Zulu Natal provinces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  <a:p>
            <a:endParaRPr lang="en-Z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38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80C7B8-C066-4A5D-93DC-C3F2C02E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Coverage per province </a:t>
            </a:r>
            <a:r>
              <a:rPr lang="en-ZA" sz="2900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FBD908-6D7C-C9A2-249D-E48E0749F918}"/>
              </a:ext>
            </a:extLst>
          </p:cNvPr>
          <p:cNvGraphicFramePr>
            <a:graphicFrameLocks noGrp="1"/>
          </p:cNvGraphicFramePr>
          <p:nvPr/>
        </p:nvGraphicFramePr>
        <p:xfrm>
          <a:off x="451763" y="1201272"/>
          <a:ext cx="10807904" cy="4338916"/>
        </p:xfrm>
        <a:graphic>
          <a:graphicData uri="http://schemas.openxmlformats.org/drawingml/2006/table">
            <a:tbl>
              <a:tblPr/>
              <a:tblGrid>
                <a:gridCol w="3501152">
                  <a:extLst>
                    <a:ext uri="{9D8B030D-6E8A-4147-A177-3AD203B41FA5}">
                      <a16:colId xmlns:a16="http://schemas.microsoft.com/office/drawing/2014/main" val="3108601626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3950115813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3888610316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2313329249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1356793086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2472304065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3175225681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225051297"/>
                    </a:ext>
                  </a:extLst>
                </a:gridCol>
                <a:gridCol w="913344">
                  <a:extLst>
                    <a:ext uri="{9D8B030D-6E8A-4147-A177-3AD203B41FA5}">
                      <a16:colId xmlns:a16="http://schemas.microsoft.com/office/drawing/2014/main" val="2794649408"/>
                    </a:ext>
                  </a:extLst>
                </a:gridCol>
              </a:tblGrid>
              <a:tr h="34573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77097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96327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coverage per Province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324305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35663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16615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32307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66570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548412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Mpumalanga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1735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West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56173"/>
                  </a:ext>
                </a:extLst>
              </a:tr>
              <a:tr h="3630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999003"/>
                  </a:ext>
                </a:extLst>
              </a:tr>
              <a:tr h="3803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1" i="0" u="none" strike="noStrike" dirty="0">
                          <a:solidFill>
                            <a:srgbClr val="2727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0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DDAD5-4B3B-19B3-1E8A-EC840B81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2"/>
            <a:ext cx="10760054" cy="8689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Profile  - Eastern Cape Province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B4D89-B97E-1641-F3F4-FAF96C2E8E9B}"/>
              </a:ext>
            </a:extLst>
          </p:cNvPr>
          <p:cNvSpPr txBox="1"/>
          <p:nvPr/>
        </p:nvSpPr>
        <p:spPr>
          <a:xfrm>
            <a:off x="579120" y="4675535"/>
            <a:ext cx="8379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Eastern Cape Population distribution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/>
              <a:t>Population = 7.2 m (2022)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/>
              <a:t>OR Tambo is the most populous district with 21%,  followed by Nelson Mandela Bay Metro with 18%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400" dirty="0"/>
              <a:t>91% of Eastern Cape population has access to electricity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" y="850794"/>
            <a:ext cx="8946146" cy="34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1C6C3C-A7F0-AEE9-0776-AD7A56BD1D5A}"/>
              </a:ext>
            </a:extLst>
          </p:cNvPr>
          <p:cNvSpPr txBox="1"/>
          <p:nvPr/>
        </p:nvSpPr>
        <p:spPr>
          <a:xfrm>
            <a:off x="9202188" y="808474"/>
            <a:ext cx="21779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Population density in the Eastern Cape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CC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&lt;1 /km²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highlight>
                  <a:srgbClr val="800026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&gt;3000 /km²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EDA0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1–3 /km²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ED976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3–10 /km²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EB24C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10–30 /km²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D8D3C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30–100 /km²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C4E2A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100–300 /km²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highlight>
                  <a:srgbClr val="E31A1C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300–1000 /km²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highlight>
                  <a:srgbClr val="BC0026"/>
                </a:highlight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1000–3000 /km²</a:t>
            </a:r>
          </a:p>
        </p:txBody>
      </p:sp>
    </p:spTree>
    <p:extLst>
      <p:ext uri="{BB962C8B-B14F-4D97-AF65-F5344CB8AC3E}">
        <p14:creationId xmlns:p14="http://schemas.microsoft.com/office/powerpoint/2010/main" val="39116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1E752-C2FC-96D9-705B-94DEF247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Cape Community Radio </a:t>
            </a:r>
            <a:endParaRPr lang="en-Z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BF8961-CDBD-839E-8D58-C792A04AA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2438" y="1222375"/>
          <a:ext cx="1029652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32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19225</TotalTime>
  <Words>1472</Words>
  <Application>Microsoft Office PowerPoint</Application>
  <PresentationFormat>Widescreen</PresentationFormat>
  <Paragraphs>469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Wingdings</vt:lpstr>
      <vt:lpstr>Office Theme</vt:lpstr>
      <vt:lpstr>SHAPING THE FUTURE OF A DIGITALLY CONNECTED COMMUNITIES THROUGH SMART REGULATIONS   Mothibi Glenview Ramusi, ITCP(SA)  Chairperson   ICASA   21 November 2024 </vt:lpstr>
      <vt:lpstr>FACT SHEET </vt:lpstr>
      <vt:lpstr>CONNECTING THE UNCONNECTED </vt:lpstr>
      <vt:lpstr>CONNECTING THE UNCONNECTED </vt:lpstr>
      <vt:lpstr>FRAMEWORK FOR SMART REGULATIONS</vt:lpstr>
      <vt:lpstr>Profile  - Eastern Cape Province</vt:lpstr>
      <vt:lpstr>Coverage per province  </vt:lpstr>
      <vt:lpstr>Profile  - Eastern Cape Province</vt:lpstr>
      <vt:lpstr>Eastern Cape Community Radio </vt:lpstr>
      <vt:lpstr>Eastern Cape – Maritime Licenses 2020-2024</vt:lpstr>
      <vt:lpstr>Coverage per province  </vt:lpstr>
      <vt:lpstr>Eastern Cape USAO’s </vt:lpstr>
      <vt:lpstr>Eastern Cape USAO’s </vt:lpstr>
      <vt:lpstr>Eastern Cape USAO’s </vt:lpstr>
      <vt:lpstr>Eastern Cape USAO’s </vt:lpstr>
      <vt:lpstr>Eastern Cape USAO’s </vt:lpstr>
      <vt:lpstr>Eastern Cape USAO’s </vt:lpstr>
      <vt:lpstr>Eastern Cape : Postal  </vt:lpstr>
      <vt:lpstr>Eastern Cape : Broadcasters </vt:lpstr>
      <vt:lpstr>Eastern Cape : Maritime </vt:lpstr>
      <vt:lpstr>Eastern Cape : IECS / IECS BEE Numbers</vt:lpstr>
      <vt:lpstr>METHODOLOGY APPLIED IN THE ALLOCATION PROCESS</vt:lpstr>
      <vt:lpstr>EASTERN CAPE 2G COVERAGE MAP</vt:lpstr>
      <vt:lpstr>EASTERN CAPE 3G COVERAGE MAP</vt:lpstr>
      <vt:lpstr>EASTERN CAPE 4G COVERAGE MAP</vt:lpstr>
      <vt:lpstr>EASTERN CAPE 5G COVERAGE MAP</vt:lpstr>
      <vt:lpstr>CHECK AND BALANCES</vt:lpstr>
      <vt:lpstr>NEXT STEPS</vt:lpstr>
      <vt:lpstr>DIGITAL ECONOMY MENU : KE NAKO!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Zanele K. Ntuli</dc:creator>
  <cp:lastModifiedBy>Mothibi Ramusi</cp:lastModifiedBy>
  <cp:revision>395</cp:revision>
  <dcterms:created xsi:type="dcterms:W3CDTF">2020-10-31T17:09:23Z</dcterms:created>
  <dcterms:modified xsi:type="dcterms:W3CDTF">2024-11-21T09:04:41Z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d8dc4c-d546-4246-a6d7-53ea0bd0654f_Enabled">
    <vt:lpwstr>True</vt:lpwstr>
  </property>
  <property fmtid="{D5CDD505-2E9C-101B-9397-08002B2CF9AE}" pid="3" name="MSIP_Label_ecd8dc4c-d546-4246-a6d7-53ea0bd0654f_SiteId">
    <vt:lpwstr>37986e4a-2fc4-4a4c-809d-c0811b0231da</vt:lpwstr>
  </property>
  <property fmtid="{D5CDD505-2E9C-101B-9397-08002B2CF9AE}" pid="4" name="MSIP_Label_ecd8dc4c-d546-4246-a6d7-53ea0bd0654f_Ref">
    <vt:lpwstr>https://api.informationprotection.azure.com/api/37986e4a-2fc4-4a4c-809d-c0811b0231da</vt:lpwstr>
  </property>
  <property fmtid="{D5CDD505-2E9C-101B-9397-08002B2CF9AE}" pid="5" name="MSIP_Label_ecd8dc4c-d546-4246-a6d7-53ea0bd0654f_SetDate">
    <vt:lpwstr>2020-11-02T01:23:21.1291902+02:00</vt:lpwstr>
  </property>
  <property fmtid="{D5CDD505-2E9C-101B-9397-08002B2CF9AE}" pid="6" name="MSIP_Label_ecd8dc4c-d546-4246-a6d7-53ea0bd0654f_Name">
    <vt:lpwstr>Unrestricted</vt:lpwstr>
  </property>
  <property fmtid="{D5CDD505-2E9C-101B-9397-08002B2CF9AE}" pid="7" name="MSIP_Label_ecd8dc4c-d546-4246-a6d7-53ea0bd0654f_Extended_MSFT_Method">
    <vt:lpwstr>Automatic</vt:lpwstr>
  </property>
  <property fmtid="{D5CDD505-2E9C-101B-9397-08002B2CF9AE}" pid="8" name="Sensitivity">
    <vt:lpwstr>Unrestricted</vt:lpwstr>
  </property>
</Properties>
</file>